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ynet1\Dropbox\C307\Actual%20PhD\PXRF%20Data\6_16-7-16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ynet1\Dropbox\C307\Actual%20PhD\PXRF%20Data\6_16-7-16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ynet1\Dropbox\C307\Actual%20PhD\PXRF%20Data\6_16-7-16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kynet1\Dropbox\C307\Actual%20PhD\PXRF%20Data\6_16-7-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796118300413E-2"/>
          <c:y val="5.1193624012320575E-2"/>
          <c:w val="0.89987054022412938"/>
          <c:h val="0.83545857116090338"/>
        </c:manualLayout>
      </c:layout>
      <c:scatterChart>
        <c:scatterStyle val="lineMarker"/>
        <c:varyColors val="0"/>
        <c:ser>
          <c:idx val="0"/>
          <c:order val="0"/>
          <c:tx>
            <c:v>D2B2 - Y</c:v>
          </c:tx>
          <c:spPr>
            <a:ln w="9525" cap="flat" cmpd="sng" algn="ctr">
              <a:solidFill>
                <a:schemeClr val="accent1">
                  <a:alpha val="7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D2B!$V$27:$V$36</c:f>
              <c:numCache>
                <c:formatCode>General</c:formatCode>
                <c:ptCount val="10"/>
                <c:pt idx="0">
                  <c:v>36</c:v>
                </c:pt>
                <c:pt idx="1">
                  <c:v>38</c:v>
                </c:pt>
                <c:pt idx="2">
                  <c:v>62</c:v>
                </c:pt>
                <c:pt idx="3">
                  <c:v>60</c:v>
                </c:pt>
                <c:pt idx="4">
                  <c:v>66</c:v>
                </c:pt>
                <c:pt idx="5">
                  <c:v>54</c:v>
                </c:pt>
                <c:pt idx="6">
                  <c:v>43</c:v>
                </c:pt>
                <c:pt idx="7">
                  <c:v>41</c:v>
                </c:pt>
                <c:pt idx="8">
                  <c:v>59</c:v>
                </c:pt>
                <c:pt idx="9">
                  <c:v>38</c:v>
                </c:pt>
              </c:numCache>
            </c:numRef>
          </c:xVal>
          <c:yVal>
            <c:numRef>
              <c:f>D2B!$B$27:$B$36</c:f>
              <c:numCache>
                <c:formatCode>General</c:formatCode>
                <c:ptCount val="10"/>
                <c:pt idx="0">
                  <c:v>10</c:v>
                </c:pt>
                <c:pt idx="1">
                  <c:v>90</c:v>
                </c:pt>
                <c:pt idx="2">
                  <c:v>150</c:v>
                </c:pt>
                <c:pt idx="3">
                  <c:v>155</c:v>
                </c:pt>
                <c:pt idx="4">
                  <c:v>180</c:v>
                </c:pt>
                <c:pt idx="5">
                  <c:v>210</c:v>
                </c:pt>
                <c:pt idx="6">
                  <c:v>240</c:v>
                </c:pt>
                <c:pt idx="7">
                  <c:v>270</c:v>
                </c:pt>
                <c:pt idx="8">
                  <c:v>300</c:v>
                </c:pt>
                <c:pt idx="9">
                  <c:v>390</c:v>
                </c:pt>
              </c:numCache>
            </c:numRef>
          </c:yVal>
          <c:smooth val="0"/>
        </c:ser>
        <c:ser>
          <c:idx val="1"/>
          <c:order val="1"/>
          <c:tx>
            <c:v>D2B2 - Zr</c:v>
          </c:tx>
          <c:spPr>
            <a:ln w="9525" cap="flat" cmpd="sng" algn="ctr">
              <a:solidFill>
                <a:schemeClr val="accent2">
                  <a:alpha val="7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D2B!$W$27:$W$36</c:f>
              <c:numCache>
                <c:formatCode>General</c:formatCode>
                <c:ptCount val="10"/>
                <c:pt idx="0">
                  <c:v>602</c:v>
                </c:pt>
                <c:pt idx="1">
                  <c:v>441</c:v>
                </c:pt>
                <c:pt idx="2">
                  <c:v>437</c:v>
                </c:pt>
                <c:pt idx="3">
                  <c:v>448</c:v>
                </c:pt>
                <c:pt idx="4">
                  <c:v>438</c:v>
                </c:pt>
                <c:pt idx="5">
                  <c:v>416</c:v>
                </c:pt>
                <c:pt idx="6">
                  <c:v>379.00000000000006</c:v>
                </c:pt>
                <c:pt idx="7">
                  <c:v>347</c:v>
                </c:pt>
                <c:pt idx="8">
                  <c:v>409</c:v>
                </c:pt>
                <c:pt idx="9">
                  <c:v>434</c:v>
                </c:pt>
              </c:numCache>
            </c:numRef>
          </c:xVal>
          <c:yVal>
            <c:numRef>
              <c:f>D2B!$B$27:$B$36</c:f>
              <c:numCache>
                <c:formatCode>General</c:formatCode>
                <c:ptCount val="10"/>
                <c:pt idx="0">
                  <c:v>10</c:v>
                </c:pt>
                <c:pt idx="1">
                  <c:v>90</c:v>
                </c:pt>
                <c:pt idx="2">
                  <c:v>150</c:v>
                </c:pt>
                <c:pt idx="3">
                  <c:v>155</c:v>
                </c:pt>
                <c:pt idx="4">
                  <c:v>180</c:v>
                </c:pt>
                <c:pt idx="5">
                  <c:v>210</c:v>
                </c:pt>
                <c:pt idx="6">
                  <c:v>240</c:v>
                </c:pt>
                <c:pt idx="7">
                  <c:v>270</c:v>
                </c:pt>
                <c:pt idx="8">
                  <c:v>300</c:v>
                </c:pt>
                <c:pt idx="9">
                  <c:v>390</c:v>
                </c:pt>
              </c:numCache>
            </c:numRef>
          </c:yVal>
          <c:smooth val="0"/>
        </c:ser>
        <c:ser>
          <c:idx val="2"/>
          <c:order val="2"/>
          <c:tx>
            <c:v>D2B2 - Nb</c:v>
          </c:tx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D2B!$X$27:$X$36</c:f>
              <c:numCache>
                <c:formatCode>General</c:formatCode>
                <c:ptCount val="10"/>
                <c:pt idx="0">
                  <c:v>303</c:v>
                </c:pt>
                <c:pt idx="1">
                  <c:v>203</c:v>
                </c:pt>
                <c:pt idx="2">
                  <c:v>203</c:v>
                </c:pt>
                <c:pt idx="3">
                  <c:v>203</c:v>
                </c:pt>
                <c:pt idx="4">
                  <c:v>197</c:v>
                </c:pt>
                <c:pt idx="5">
                  <c:v>191</c:v>
                </c:pt>
                <c:pt idx="6">
                  <c:v>166</c:v>
                </c:pt>
                <c:pt idx="7">
                  <c:v>150</c:v>
                </c:pt>
                <c:pt idx="8">
                  <c:v>184</c:v>
                </c:pt>
                <c:pt idx="9">
                  <c:v>189</c:v>
                </c:pt>
              </c:numCache>
            </c:numRef>
          </c:xVal>
          <c:yVal>
            <c:numRef>
              <c:f>D2B!$B$27:$B$36</c:f>
              <c:numCache>
                <c:formatCode>General</c:formatCode>
                <c:ptCount val="10"/>
                <c:pt idx="0">
                  <c:v>10</c:v>
                </c:pt>
                <c:pt idx="1">
                  <c:v>90</c:v>
                </c:pt>
                <c:pt idx="2">
                  <c:v>150</c:v>
                </c:pt>
                <c:pt idx="3">
                  <c:v>155</c:v>
                </c:pt>
                <c:pt idx="4">
                  <c:v>180</c:v>
                </c:pt>
                <c:pt idx="5">
                  <c:v>210</c:v>
                </c:pt>
                <c:pt idx="6">
                  <c:v>240</c:v>
                </c:pt>
                <c:pt idx="7">
                  <c:v>270</c:v>
                </c:pt>
                <c:pt idx="8">
                  <c:v>300</c:v>
                </c:pt>
                <c:pt idx="9">
                  <c:v>390</c:v>
                </c:pt>
              </c:numCache>
            </c:numRef>
          </c:yVal>
          <c:smooth val="0"/>
        </c:ser>
        <c:ser>
          <c:idx val="3"/>
          <c:order val="3"/>
          <c:tx>
            <c:v>D2B1 - Y</c:v>
          </c:tx>
          <c:spPr>
            <a:ln w="9525" cap="flat" cmpd="sng" algn="ctr">
              <a:solidFill>
                <a:schemeClr val="accent4">
                  <a:alpha val="7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D2B!$V$38:$V$44</c:f>
              <c:numCache>
                <c:formatCode>General</c:formatCode>
                <c:ptCount val="7"/>
                <c:pt idx="0">
                  <c:v>39</c:v>
                </c:pt>
                <c:pt idx="1">
                  <c:v>36.5</c:v>
                </c:pt>
                <c:pt idx="2">
                  <c:v>53</c:v>
                </c:pt>
                <c:pt idx="3">
                  <c:v>79.000000000000014</c:v>
                </c:pt>
                <c:pt idx="4">
                  <c:v>36.499999999999993</c:v>
                </c:pt>
                <c:pt idx="5">
                  <c:v>26.499999999999996</c:v>
                </c:pt>
                <c:pt idx="6">
                  <c:v>34</c:v>
                </c:pt>
              </c:numCache>
            </c:numRef>
          </c:xVal>
          <c:yVal>
            <c:numRef>
              <c:f>D2B!$B$38:$B$44</c:f>
              <c:numCache>
                <c:formatCode>General</c:formatCode>
                <c:ptCount val="7"/>
                <c:pt idx="0">
                  <c:v>0</c:v>
                </c:pt>
                <c:pt idx="1">
                  <c:v>95</c:v>
                </c:pt>
                <c:pt idx="2">
                  <c:v>200</c:v>
                </c:pt>
                <c:pt idx="3">
                  <c:v>280</c:v>
                </c:pt>
                <c:pt idx="4">
                  <c:v>380</c:v>
                </c:pt>
                <c:pt idx="5">
                  <c:v>400</c:v>
                </c:pt>
                <c:pt idx="6">
                  <c:v>700</c:v>
                </c:pt>
              </c:numCache>
            </c:numRef>
          </c:yVal>
          <c:smooth val="0"/>
        </c:ser>
        <c:ser>
          <c:idx val="4"/>
          <c:order val="4"/>
          <c:tx>
            <c:v>D2B1 - Zr</c:v>
          </c:tx>
          <c:spPr>
            <a:ln w="9525" cap="flat" cmpd="sng" algn="ctr">
              <a:solidFill>
                <a:schemeClr val="accent5">
                  <a:alpha val="7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D2B!$W$38:$W$44</c:f>
              <c:numCache>
                <c:formatCode>General</c:formatCode>
                <c:ptCount val="7"/>
                <c:pt idx="0">
                  <c:v>584</c:v>
                </c:pt>
                <c:pt idx="1">
                  <c:v>424.5</c:v>
                </c:pt>
                <c:pt idx="2">
                  <c:v>427.49999999999994</c:v>
                </c:pt>
                <c:pt idx="3">
                  <c:v>399.5</c:v>
                </c:pt>
                <c:pt idx="4">
                  <c:v>429.99999999999994</c:v>
                </c:pt>
                <c:pt idx="5">
                  <c:v>572</c:v>
                </c:pt>
                <c:pt idx="6">
                  <c:v>515.66666666666674</c:v>
                </c:pt>
              </c:numCache>
            </c:numRef>
          </c:xVal>
          <c:yVal>
            <c:numRef>
              <c:f>D2B!$B$38:$B$44</c:f>
              <c:numCache>
                <c:formatCode>General</c:formatCode>
                <c:ptCount val="7"/>
                <c:pt idx="0">
                  <c:v>0</c:v>
                </c:pt>
                <c:pt idx="1">
                  <c:v>95</c:v>
                </c:pt>
                <c:pt idx="2">
                  <c:v>200</c:v>
                </c:pt>
                <c:pt idx="3">
                  <c:v>280</c:v>
                </c:pt>
                <c:pt idx="4">
                  <c:v>380</c:v>
                </c:pt>
                <c:pt idx="5">
                  <c:v>400</c:v>
                </c:pt>
                <c:pt idx="6">
                  <c:v>700</c:v>
                </c:pt>
              </c:numCache>
            </c:numRef>
          </c:yVal>
          <c:smooth val="0"/>
        </c:ser>
        <c:ser>
          <c:idx val="5"/>
          <c:order val="5"/>
          <c:tx>
            <c:v>D2B1 - Nb</c:v>
          </c:tx>
          <c:spPr>
            <a:ln w="9525" cap="flat" cmpd="sng" algn="ctr">
              <a:solidFill>
                <a:schemeClr val="accent6">
                  <a:alpha val="7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D2B!$X$38:$X$44</c:f>
              <c:numCache>
                <c:formatCode>General</c:formatCode>
                <c:ptCount val="7"/>
                <c:pt idx="0">
                  <c:v>294</c:v>
                </c:pt>
                <c:pt idx="1">
                  <c:v>207</c:v>
                </c:pt>
                <c:pt idx="2">
                  <c:v>214</c:v>
                </c:pt>
                <c:pt idx="3">
                  <c:v>187</c:v>
                </c:pt>
                <c:pt idx="4">
                  <c:v>197.5</c:v>
                </c:pt>
                <c:pt idx="5">
                  <c:v>312</c:v>
                </c:pt>
                <c:pt idx="6">
                  <c:v>282</c:v>
                </c:pt>
              </c:numCache>
            </c:numRef>
          </c:xVal>
          <c:yVal>
            <c:numRef>
              <c:f>D2B!$B$38:$B$44</c:f>
              <c:numCache>
                <c:formatCode>General</c:formatCode>
                <c:ptCount val="7"/>
                <c:pt idx="0">
                  <c:v>0</c:v>
                </c:pt>
                <c:pt idx="1">
                  <c:v>95</c:v>
                </c:pt>
                <c:pt idx="2">
                  <c:v>200</c:v>
                </c:pt>
                <c:pt idx="3">
                  <c:v>280</c:v>
                </c:pt>
                <c:pt idx="4">
                  <c:v>380</c:v>
                </c:pt>
                <c:pt idx="5">
                  <c:v>400</c:v>
                </c:pt>
                <c:pt idx="6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403920"/>
        <c:axId val="572396848"/>
      </c:scatterChart>
      <c:valAx>
        <c:axId val="572403920"/>
        <c:scaling>
          <c:orientation val="minMax"/>
          <c:max val="650"/>
          <c:min val="0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PPM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  <c:crossAx val="572396848"/>
        <c:crosses val="autoZero"/>
        <c:crossBetween val="midCat"/>
      </c:valAx>
      <c:valAx>
        <c:axId val="57239684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Depth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  <c:crossAx val="572403920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dk1">
                  <a:lumMod val="65000"/>
                  <a:lumOff val="35000"/>
                </a:schemeClr>
              </a:solidFill>
              <a:latin typeface="Baskerville Old Face" panose="020206020805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Baskerville Old Face" panose="02020602080505020303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r>
              <a:rPr lang="en-GB"/>
              <a:t>Longnan Profile: LJ316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Baskerville Old Face" panose="020206020805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China!$V$21</c:f>
              <c:strCache>
                <c:ptCount val="1"/>
                <c:pt idx="0">
                  <c:v>Y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xVal>
            <c:numRef>
              <c:f>China!$V$25:$V$30</c:f>
              <c:numCache>
                <c:formatCode>General</c:formatCode>
                <c:ptCount val="6"/>
                <c:pt idx="0">
                  <c:v>32</c:v>
                </c:pt>
                <c:pt idx="1">
                  <c:v>33</c:v>
                </c:pt>
                <c:pt idx="2">
                  <c:v>358</c:v>
                </c:pt>
                <c:pt idx="3">
                  <c:v>244.00000000000003</c:v>
                </c:pt>
                <c:pt idx="4">
                  <c:v>99.000000000000014</c:v>
                </c:pt>
                <c:pt idx="5">
                  <c:v>45</c:v>
                </c:pt>
              </c:numCache>
            </c:numRef>
          </c:xVal>
          <c:yVal>
            <c:numRef>
              <c:f>China!$E$25:$E$30</c:f>
              <c:numCache>
                <c:formatCode>General</c:formatCode>
                <c:ptCount val="6"/>
                <c:pt idx="0">
                  <c:v>10</c:v>
                </c:pt>
                <c:pt idx="1">
                  <c:v>12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China!$W$21</c:f>
              <c:strCache>
                <c:ptCount val="1"/>
                <c:pt idx="0">
                  <c:v>Zr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xVal>
            <c:numRef>
              <c:f>China!$W$25:$W$30</c:f>
              <c:numCache>
                <c:formatCode>General</c:formatCode>
                <c:ptCount val="6"/>
                <c:pt idx="0">
                  <c:v>166</c:v>
                </c:pt>
                <c:pt idx="1">
                  <c:v>144</c:v>
                </c:pt>
                <c:pt idx="2">
                  <c:v>188</c:v>
                </c:pt>
                <c:pt idx="3">
                  <c:v>188</c:v>
                </c:pt>
                <c:pt idx="4">
                  <c:v>166</c:v>
                </c:pt>
                <c:pt idx="5">
                  <c:v>177</c:v>
                </c:pt>
              </c:numCache>
            </c:numRef>
          </c:xVal>
          <c:yVal>
            <c:numRef>
              <c:f>China!$E$25:$E$30</c:f>
              <c:numCache>
                <c:formatCode>General</c:formatCode>
                <c:ptCount val="6"/>
                <c:pt idx="0">
                  <c:v>10</c:v>
                </c:pt>
                <c:pt idx="1">
                  <c:v>12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China!$X$21</c:f>
              <c:strCache>
                <c:ptCount val="1"/>
                <c:pt idx="0">
                  <c:v>Nb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xVal>
            <c:numRef>
              <c:f>China!$X$25:$X$30</c:f>
              <c:numCache>
                <c:formatCode>General</c:formatCode>
                <c:ptCount val="6"/>
                <c:pt idx="0">
                  <c:v>49</c:v>
                </c:pt>
                <c:pt idx="1">
                  <c:v>47.999999999999993</c:v>
                </c:pt>
                <c:pt idx="2">
                  <c:v>60</c:v>
                </c:pt>
                <c:pt idx="3">
                  <c:v>68</c:v>
                </c:pt>
                <c:pt idx="4">
                  <c:v>55</c:v>
                </c:pt>
                <c:pt idx="5">
                  <c:v>57.999999999999993</c:v>
                </c:pt>
              </c:numCache>
            </c:numRef>
          </c:xVal>
          <c:yVal>
            <c:numRef>
              <c:f>China!$E$25:$E$30</c:f>
              <c:numCache>
                <c:formatCode>General</c:formatCode>
                <c:ptCount val="6"/>
                <c:pt idx="0">
                  <c:v>10</c:v>
                </c:pt>
                <c:pt idx="1">
                  <c:v>12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402832"/>
        <c:axId val="572403376"/>
      </c:scatterChart>
      <c:valAx>
        <c:axId val="5724028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0" baseline="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  <c:crossAx val="572403376"/>
        <c:crosses val="autoZero"/>
        <c:crossBetween val="midCat"/>
      </c:valAx>
      <c:valAx>
        <c:axId val="57240337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  <c:crossAx val="572402832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spc="0" baseline="0">
              <a:solidFill>
                <a:schemeClr val="tx1"/>
              </a:solidFill>
              <a:latin typeface="Baskerville Old Face" panose="020206020805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solidFill>
            <a:schemeClr val="tx1"/>
          </a:solidFill>
          <a:latin typeface="Baskerville Old Face" panose="02020602080505020303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SDM Profile D2B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D2B2 - Y</c:v>
          </c:tx>
          <c:spPr>
            <a:ln w="9525" cap="flat" cmpd="sng" algn="ctr">
              <a:solidFill>
                <a:schemeClr val="accent1">
                  <a:alpha val="7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D2B!$V$27:$V$36</c:f>
              <c:numCache>
                <c:formatCode>General</c:formatCode>
                <c:ptCount val="10"/>
                <c:pt idx="0">
                  <c:v>36</c:v>
                </c:pt>
                <c:pt idx="1">
                  <c:v>38</c:v>
                </c:pt>
                <c:pt idx="2">
                  <c:v>62</c:v>
                </c:pt>
                <c:pt idx="3">
                  <c:v>60</c:v>
                </c:pt>
                <c:pt idx="4">
                  <c:v>66</c:v>
                </c:pt>
                <c:pt idx="5">
                  <c:v>54</c:v>
                </c:pt>
                <c:pt idx="6">
                  <c:v>43</c:v>
                </c:pt>
                <c:pt idx="7">
                  <c:v>41</c:v>
                </c:pt>
                <c:pt idx="8">
                  <c:v>59</c:v>
                </c:pt>
                <c:pt idx="9">
                  <c:v>38</c:v>
                </c:pt>
              </c:numCache>
            </c:numRef>
          </c:xVal>
          <c:yVal>
            <c:numRef>
              <c:f>D2B!$B$27:$B$36</c:f>
              <c:numCache>
                <c:formatCode>General</c:formatCode>
                <c:ptCount val="10"/>
                <c:pt idx="0">
                  <c:v>10</c:v>
                </c:pt>
                <c:pt idx="1">
                  <c:v>90</c:v>
                </c:pt>
                <c:pt idx="2">
                  <c:v>150</c:v>
                </c:pt>
                <c:pt idx="3">
                  <c:v>155</c:v>
                </c:pt>
                <c:pt idx="4">
                  <c:v>180</c:v>
                </c:pt>
                <c:pt idx="5">
                  <c:v>210</c:v>
                </c:pt>
                <c:pt idx="6">
                  <c:v>240</c:v>
                </c:pt>
                <c:pt idx="7">
                  <c:v>270</c:v>
                </c:pt>
                <c:pt idx="8">
                  <c:v>300</c:v>
                </c:pt>
                <c:pt idx="9">
                  <c:v>390</c:v>
                </c:pt>
              </c:numCache>
            </c:numRef>
          </c:yVal>
          <c:smooth val="0"/>
        </c:ser>
        <c:ser>
          <c:idx val="1"/>
          <c:order val="1"/>
          <c:tx>
            <c:v>D2B2 - Zr</c:v>
          </c:tx>
          <c:spPr>
            <a:ln w="9525" cap="flat" cmpd="sng" algn="ctr">
              <a:solidFill>
                <a:schemeClr val="accent2">
                  <a:alpha val="7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D2B!$W$27:$W$36</c:f>
              <c:numCache>
                <c:formatCode>General</c:formatCode>
                <c:ptCount val="10"/>
                <c:pt idx="0">
                  <c:v>602</c:v>
                </c:pt>
                <c:pt idx="1">
                  <c:v>441</c:v>
                </c:pt>
                <c:pt idx="2">
                  <c:v>437</c:v>
                </c:pt>
                <c:pt idx="3">
                  <c:v>448</c:v>
                </c:pt>
                <c:pt idx="4">
                  <c:v>438</c:v>
                </c:pt>
                <c:pt idx="5">
                  <c:v>416</c:v>
                </c:pt>
                <c:pt idx="6">
                  <c:v>379.00000000000006</c:v>
                </c:pt>
                <c:pt idx="7">
                  <c:v>347</c:v>
                </c:pt>
                <c:pt idx="8">
                  <c:v>409</c:v>
                </c:pt>
                <c:pt idx="9">
                  <c:v>434</c:v>
                </c:pt>
              </c:numCache>
            </c:numRef>
          </c:xVal>
          <c:yVal>
            <c:numRef>
              <c:f>D2B!$B$27:$B$36</c:f>
              <c:numCache>
                <c:formatCode>General</c:formatCode>
                <c:ptCount val="10"/>
                <c:pt idx="0">
                  <c:v>10</c:v>
                </c:pt>
                <c:pt idx="1">
                  <c:v>90</c:v>
                </c:pt>
                <c:pt idx="2">
                  <c:v>150</c:v>
                </c:pt>
                <c:pt idx="3">
                  <c:v>155</c:v>
                </c:pt>
                <c:pt idx="4">
                  <c:v>180</c:v>
                </c:pt>
                <c:pt idx="5">
                  <c:v>210</c:v>
                </c:pt>
                <c:pt idx="6">
                  <c:v>240</c:v>
                </c:pt>
                <c:pt idx="7">
                  <c:v>270</c:v>
                </c:pt>
                <c:pt idx="8">
                  <c:v>300</c:v>
                </c:pt>
                <c:pt idx="9">
                  <c:v>390</c:v>
                </c:pt>
              </c:numCache>
            </c:numRef>
          </c:yVal>
          <c:smooth val="0"/>
        </c:ser>
        <c:ser>
          <c:idx val="2"/>
          <c:order val="2"/>
          <c:tx>
            <c:v>D2B2 - Nb</c:v>
          </c:tx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D2B!$X$27:$X$36</c:f>
              <c:numCache>
                <c:formatCode>General</c:formatCode>
                <c:ptCount val="10"/>
                <c:pt idx="0">
                  <c:v>303</c:v>
                </c:pt>
                <c:pt idx="1">
                  <c:v>203</c:v>
                </c:pt>
                <c:pt idx="2">
                  <c:v>203</c:v>
                </c:pt>
                <c:pt idx="3">
                  <c:v>203</c:v>
                </c:pt>
                <c:pt idx="4">
                  <c:v>197</c:v>
                </c:pt>
                <c:pt idx="5">
                  <c:v>191</c:v>
                </c:pt>
                <c:pt idx="6">
                  <c:v>166</c:v>
                </c:pt>
                <c:pt idx="7">
                  <c:v>150</c:v>
                </c:pt>
                <c:pt idx="8">
                  <c:v>184</c:v>
                </c:pt>
                <c:pt idx="9">
                  <c:v>189</c:v>
                </c:pt>
              </c:numCache>
            </c:numRef>
          </c:xVal>
          <c:yVal>
            <c:numRef>
              <c:f>D2B!$B$27:$B$36</c:f>
              <c:numCache>
                <c:formatCode>General</c:formatCode>
                <c:ptCount val="10"/>
                <c:pt idx="0">
                  <c:v>10</c:v>
                </c:pt>
                <c:pt idx="1">
                  <c:v>90</c:v>
                </c:pt>
                <c:pt idx="2">
                  <c:v>150</c:v>
                </c:pt>
                <c:pt idx="3">
                  <c:v>155</c:v>
                </c:pt>
                <c:pt idx="4">
                  <c:v>180</c:v>
                </c:pt>
                <c:pt idx="5">
                  <c:v>210</c:v>
                </c:pt>
                <c:pt idx="6">
                  <c:v>240</c:v>
                </c:pt>
                <c:pt idx="7">
                  <c:v>270</c:v>
                </c:pt>
                <c:pt idx="8">
                  <c:v>300</c:v>
                </c:pt>
                <c:pt idx="9">
                  <c:v>390</c:v>
                </c:pt>
              </c:numCache>
            </c:numRef>
          </c:yVal>
          <c:smooth val="0"/>
        </c:ser>
        <c:ser>
          <c:idx val="3"/>
          <c:order val="3"/>
          <c:tx>
            <c:v>D2B1 - Y</c:v>
          </c:tx>
          <c:spPr>
            <a:ln w="9525" cap="flat" cmpd="sng" algn="ctr">
              <a:solidFill>
                <a:schemeClr val="accent4">
                  <a:alpha val="7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D2B!$V$38:$V$44</c:f>
              <c:numCache>
                <c:formatCode>General</c:formatCode>
                <c:ptCount val="7"/>
                <c:pt idx="0">
                  <c:v>39</c:v>
                </c:pt>
                <c:pt idx="1">
                  <c:v>36.5</c:v>
                </c:pt>
                <c:pt idx="2">
                  <c:v>53</c:v>
                </c:pt>
                <c:pt idx="3">
                  <c:v>79.000000000000014</c:v>
                </c:pt>
                <c:pt idx="4">
                  <c:v>36.499999999999993</c:v>
                </c:pt>
                <c:pt idx="5">
                  <c:v>26.499999999999996</c:v>
                </c:pt>
                <c:pt idx="6">
                  <c:v>34</c:v>
                </c:pt>
              </c:numCache>
            </c:numRef>
          </c:xVal>
          <c:yVal>
            <c:numRef>
              <c:f>D2B!$B$38:$B$44</c:f>
              <c:numCache>
                <c:formatCode>General</c:formatCode>
                <c:ptCount val="7"/>
                <c:pt idx="0">
                  <c:v>0</c:v>
                </c:pt>
                <c:pt idx="1">
                  <c:v>95</c:v>
                </c:pt>
                <c:pt idx="2">
                  <c:v>200</c:v>
                </c:pt>
                <c:pt idx="3">
                  <c:v>280</c:v>
                </c:pt>
                <c:pt idx="4">
                  <c:v>380</c:v>
                </c:pt>
                <c:pt idx="5">
                  <c:v>400</c:v>
                </c:pt>
                <c:pt idx="6">
                  <c:v>700</c:v>
                </c:pt>
              </c:numCache>
            </c:numRef>
          </c:yVal>
          <c:smooth val="0"/>
        </c:ser>
        <c:ser>
          <c:idx val="4"/>
          <c:order val="4"/>
          <c:tx>
            <c:v>D2B1 - Zr</c:v>
          </c:tx>
          <c:spPr>
            <a:ln w="9525" cap="flat" cmpd="sng" algn="ctr">
              <a:solidFill>
                <a:schemeClr val="accent5">
                  <a:alpha val="7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D2B!$W$38:$W$44</c:f>
              <c:numCache>
                <c:formatCode>General</c:formatCode>
                <c:ptCount val="7"/>
                <c:pt idx="0">
                  <c:v>584</c:v>
                </c:pt>
                <c:pt idx="1">
                  <c:v>424.5</c:v>
                </c:pt>
                <c:pt idx="2">
                  <c:v>427.49999999999994</c:v>
                </c:pt>
                <c:pt idx="3">
                  <c:v>399.5</c:v>
                </c:pt>
                <c:pt idx="4">
                  <c:v>429.99999999999994</c:v>
                </c:pt>
                <c:pt idx="5">
                  <c:v>572</c:v>
                </c:pt>
                <c:pt idx="6">
                  <c:v>515.66666666666674</c:v>
                </c:pt>
              </c:numCache>
            </c:numRef>
          </c:xVal>
          <c:yVal>
            <c:numRef>
              <c:f>D2B!$B$38:$B$44</c:f>
              <c:numCache>
                <c:formatCode>General</c:formatCode>
                <c:ptCount val="7"/>
                <c:pt idx="0">
                  <c:v>0</c:v>
                </c:pt>
                <c:pt idx="1">
                  <c:v>95</c:v>
                </c:pt>
                <c:pt idx="2">
                  <c:v>200</c:v>
                </c:pt>
                <c:pt idx="3">
                  <c:v>280</c:v>
                </c:pt>
                <c:pt idx="4">
                  <c:v>380</c:v>
                </c:pt>
                <c:pt idx="5">
                  <c:v>400</c:v>
                </c:pt>
                <c:pt idx="6">
                  <c:v>700</c:v>
                </c:pt>
              </c:numCache>
            </c:numRef>
          </c:yVal>
          <c:smooth val="0"/>
        </c:ser>
        <c:ser>
          <c:idx val="5"/>
          <c:order val="5"/>
          <c:tx>
            <c:v>D2B1 - Nb</c:v>
          </c:tx>
          <c:spPr>
            <a:ln w="9525" cap="flat" cmpd="sng" algn="ctr">
              <a:solidFill>
                <a:schemeClr val="accent6">
                  <a:alpha val="7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D2B!$X$38:$X$44</c:f>
              <c:numCache>
                <c:formatCode>General</c:formatCode>
                <c:ptCount val="7"/>
                <c:pt idx="0">
                  <c:v>294</c:v>
                </c:pt>
                <c:pt idx="1">
                  <c:v>207</c:v>
                </c:pt>
                <c:pt idx="2">
                  <c:v>214</c:v>
                </c:pt>
                <c:pt idx="3">
                  <c:v>187</c:v>
                </c:pt>
                <c:pt idx="4">
                  <c:v>197.5</c:v>
                </c:pt>
                <c:pt idx="5">
                  <c:v>312</c:v>
                </c:pt>
                <c:pt idx="6">
                  <c:v>282</c:v>
                </c:pt>
              </c:numCache>
            </c:numRef>
          </c:xVal>
          <c:yVal>
            <c:numRef>
              <c:f>D2B!$B$38:$B$44</c:f>
              <c:numCache>
                <c:formatCode>General</c:formatCode>
                <c:ptCount val="7"/>
                <c:pt idx="0">
                  <c:v>0</c:v>
                </c:pt>
                <c:pt idx="1">
                  <c:v>95</c:v>
                </c:pt>
                <c:pt idx="2">
                  <c:v>200</c:v>
                </c:pt>
                <c:pt idx="3">
                  <c:v>280</c:v>
                </c:pt>
                <c:pt idx="4">
                  <c:v>380</c:v>
                </c:pt>
                <c:pt idx="5">
                  <c:v>400</c:v>
                </c:pt>
                <c:pt idx="6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405552"/>
        <c:axId val="572406096"/>
      </c:scatterChart>
      <c:valAx>
        <c:axId val="572405552"/>
        <c:scaling>
          <c:orientation val="minMax"/>
          <c:max val="650"/>
          <c:min val="0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572406096"/>
        <c:crosses val="autoZero"/>
        <c:crossBetween val="midCat"/>
      </c:valAx>
      <c:valAx>
        <c:axId val="57240609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72405552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50">
          <a:latin typeface="Baskerville Old Face" panose="02020602080505020303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PXRF Results: Profile D2B</a:t>
            </a:r>
          </a:p>
          <a:p>
            <a:pPr>
              <a:defRPr/>
            </a:pPr>
            <a:r>
              <a:rPr lang="en-US"/>
              <a:t>Seasonal variations in Fe distribution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4"/>
          <c:order val="0"/>
          <c:tx>
            <c:v>D2B1 - Fe</c:v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xVal>
            <c:numRef>
              <c:f>D2B!$O$38:$O$44</c:f>
              <c:numCache>
                <c:formatCode>General</c:formatCode>
                <c:ptCount val="7"/>
                <c:pt idx="0">
                  <c:v>70800</c:v>
                </c:pt>
                <c:pt idx="1">
                  <c:v>112400</c:v>
                </c:pt>
                <c:pt idx="2">
                  <c:v>89349.999999999985</c:v>
                </c:pt>
                <c:pt idx="3">
                  <c:v>127650</c:v>
                </c:pt>
                <c:pt idx="4">
                  <c:v>120800</c:v>
                </c:pt>
                <c:pt idx="5">
                  <c:v>26768</c:v>
                </c:pt>
                <c:pt idx="6">
                  <c:v>18290.999999999996</c:v>
                </c:pt>
              </c:numCache>
            </c:numRef>
          </c:xVal>
          <c:yVal>
            <c:numRef>
              <c:f>D2B!$B$38:$B$44</c:f>
              <c:numCache>
                <c:formatCode>General</c:formatCode>
                <c:ptCount val="7"/>
                <c:pt idx="0">
                  <c:v>0</c:v>
                </c:pt>
                <c:pt idx="1">
                  <c:v>95</c:v>
                </c:pt>
                <c:pt idx="2">
                  <c:v>200</c:v>
                </c:pt>
                <c:pt idx="3">
                  <c:v>280</c:v>
                </c:pt>
                <c:pt idx="4">
                  <c:v>380</c:v>
                </c:pt>
                <c:pt idx="5">
                  <c:v>400</c:v>
                </c:pt>
                <c:pt idx="6">
                  <c:v>700</c:v>
                </c:pt>
              </c:numCache>
            </c:numRef>
          </c:yVal>
          <c:smooth val="0"/>
        </c:ser>
        <c:ser>
          <c:idx val="5"/>
          <c:order val="1"/>
          <c:tx>
            <c:v>D2B2 - Fe</c:v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rgbClr val="002060"/>
              </a:solidFill>
              <a:ln>
                <a:noFill/>
              </a:ln>
            </c:spPr>
          </c:marker>
          <c:xVal>
            <c:numRef>
              <c:f>D2B!$O$27:$O$36</c:f>
              <c:numCache>
                <c:formatCode>General</c:formatCode>
                <c:ptCount val="10"/>
                <c:pt idx="0">
                  <c:v>42615.999999999993</c:v>
                </c:pt>
                <c:pt idx="1">
                  <c:v>131200</c:v>
                </c:pt>
                <c:pt idx="2">
                  <c:v>130300</c:v>
                </c:pt>
                <c:pt idx="3">
                  <c:v>133700</c:v>
                </c:pt>
                <c:pt idx="4">
                  <c:v>126800</c:v>
                </c:pt>
                <c:pt idx="5">
                  <c:v>123900</c:v>
                </c:pt>
                <c:pt idx="6">
                  <c:v>98800.000000000015</c:v>
                </c:pt>
                <c:pt idx="7">
                  <c:v>91600</c:v>
                </c:pt>
                <c:pt idx="8">
                  <c:v>125500</c:v>
                </c:pt>
                <c:pt idx="9">
                  <c:v>108200</c:v>
                </c:pt>
              </c:numCache>
            </c:numRef>
          </c:xVal>
          <c:yVal>
            <c:numRef>
              <c:f>D2B!$B$38:$B$44</c:f>
              <c:numCache>
                <c:formatCode>General</c:formatCode>
                <c:ptCount val="7"/>
                <c:pt idx="0">
                  <c:v>0</c:v>
                </c:pt>
                <c:pt idx="1">
                  <c:v>95</c:v>
                </c:pt>
                <c:pt idx="2">
                  <c:v>200</c:v>
                </c:pt>
                <c:pt idx="3">
                  <c:v>280</c:v>
                </c:pt>
                <c:pt idx="4">
                  <c:v>380</c:v>
                </c:pt>
                <c:pt idx="5">
                  <c:v>400</c:v>
                </c:pt>
                <c:pt idx="6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387536"/>
        <c:axId val="572390800"/>
      </c:scatterChart>
      <c:valAx>
        <c:axId val="572387536"/>
        <c:scaling>
          <c:orientation val="minMax"/>
        </c:scaling>
        <c:delete val="0"/>
        <c:axPos val="t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Fe (PPM)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72390800"/>
        <c:crosses val="autoZero"/>
        <c:crossBetween val="midCat"/>
      </c:valAx>
      <c:valAx>
        <c:axId val="57239080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Depth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7238753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Baskerville Old Face" panose="02020602080505020303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0.61489</cdr:x>
      <cdr:y>0.42301</cdr:y>
    </cdr:from>
    <cdr:to>
      <cdr:x>0.61489</cdr:x>
      <cdr:y>0.95009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524250" y="1200150"/>
          <a:ext cx="0" cy="149542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0.45591</cdr:x>
      <cdr:y>0.42413</cdr:y>
    </cdr:from>
    <cdr:to>
      <cdr:x>0.45591</cdr:x>
      <cdr:y>0.95121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2613025" y="1203325"/>
          <a:ext cx="0" cy="149542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0.60824</cdr:x>
      <cdr:y>0.87959</cdr:y>
    </cdr:from>
    <cdr:to>
      <cdr:x>0.81265</cdr:x>
      <cdr:y>0.9568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3486150" y="2495549"/>
          <a:ext cx="117157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>
              <a:solidFill>
                <a:srgbClr val="FFC000"/>
              </a:solidFill>
              <a:latin typeface="Baskerville Old Face" panose="02020602080505020303" pitchFamily="18" charset="0"/>
            </a:rPr>
            <a:t>Mean Fe</a:t>
          </a:r>
          <a:r>
            <a:rPr lang="en-GB" sz="1100" baseline="0">
              <a:solidFill>
                <a:srgbClr val="FFC000"/>
              </a:solidFill>
              <a:latin typeface="Baskerville Old Face" panose="02020602080505020303" pitchFamily="18" charset="0"/>
            </a:rPr>
            <a:t> D2B2</a:t>
          </a:r>
          <a:endParaRPr lang="en-GB" sz="1100">
            <a:solidFill>
              <a:srgbClr val="FFC000"/>
            </a:solidFill>
            <a:latin typeface="Baskerville Old Face" panose="02020602080505020303" pitchFamily="18" charset="0"/>
          </a:endParaRPr>
        </a:p>
      </cdr:txBody>
    </cdr:sp>
  </cdr:relSizeAnchor>
  <cdr:relSizeAnchor xmlns:cdr="http://schemas.openxmlformats.org/drawingml/2006/chartDrawing">
    <cdr:from>
      <cdr:x>0.28418</cdr:x>
      <cdr:y>0.87623</cdr:y>
    </cdr:from>
    <cdr:to>
      <cdr:x>0.49524</cdr:x>
      <cdr:y>0.97359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1628775" y="2486025"/>
          <a:ext cx="12096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>
              <a:solidFill>
                <a:srgbClr val="FF0000"/>
              </a:solidFill>
              <a:latin typeface="Baskerville Old Face" panose="02020602080505020303" pitchFamily="18" charset="0"/>
            </a:rPr>
            <a:t>Mean</a:t>
          </a:r>
          <a:r>
            <a:rPr lang="en-GB" sz="1100" baseline="0">
              <a:solidFill>
                <a:srgbClr val="FF0000"/>
              </a:solidFill>
              <a:latin typeface="Baskerville Old Face" panose="02020602080505020303" pitchFamily="18" charset="0"/>
            </a:rPr>
            <a:t> Fe D2B1</a:t>
          </a:r>
          <a:endParaRPr lang="en-GB" sz="1100">
            <a:solidFill>
              <a:srgbClr val="FF0000"/>
            </a:solidFill>
            <a:latin typeface="Baskerville Old Face" panose="02020602080505020303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EC43F-3D57-495F-B5A5-BC9E0257F1FA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B87CE-2028-4B35-B1B4-07F82024D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76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8A8FC-A7DC-459C-9C8F-C9C340F972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57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8A8FC-A7DC-459C-9C8F-C9C340F972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40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8A8FC-A7DC-459C-9C8F-C9C340F972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0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0C4C-933D-47D1-9CD0-7E09603885E5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3434-34AF-4A18-BC0D-8BD5B2952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5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0C4C-933D-47D1-9CD0-7E09603885E5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3434-34AF-4A18-BC0D-8BD5B2952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0C4C-933D-47D1-9CD0-7E09603885E5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3434-34AF-4A18-BC0D-8BD5B2952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1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0C4C-933D-47D1-9CD0-7E09603885E5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3434-34AF-4A18-BC0D-8BD5B2952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72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0C4C-933D-47D1-9CD0-7E09603885E5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3434-34AF-4A18-BC0D-8BD5B2952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01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0C4C-933D-47D1-9CD0-7E09603885E5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3434-34AF-4A18-BC0D-8BD5B2952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9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0C4C-933D-47D1-9CD0-7E09603885E5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3434-34AF-4A18-BC0D-8BD5B2952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5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0C4C-933D-47D1-9CD0-7E09603885E5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3434-34AF-4A18-BC0D-8BD5B2952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73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0C4C-933D-47D1-9CD0-7E09603885E5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3434-34AF-4A18-BC0D-8BD5B2952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47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0C4C-933D-47D1-9CD0-7E09603885E5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3434-34AF-4A18-BC0D-8BD5B2952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35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0C4C-933D-47D1-9CD0-7E09603885E5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3434-34AF-4A18-BC0D-8BD5B2952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2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50C4C-933D-47D1-9CD0-7E09603885E5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83434-34AF-4A18-BC0D-8BD5B2952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0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24000" y="2225184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cap="small" dirty="0">
                <a:latin typeface="Baskerville Old Face" panose="02020602080505020303" pitchFamily="18" charset="0"/>
              </a:rPr>
              <a:t>A new mechanism for forming weathered crust elution deposited </a:t>
            </a:r>
            <a:r>
              <a:rPr lang="en-GB" sz="3600" b="1" cap="small" dirty="0" smtClean="0">
                <a:latin typeface="Baskerville Old Face" panose="02020602080505020303" pitchFamily="18" charset="0"/>
              </a:rPr>
              <a:t>REE ores</a:t>
            </a:r>
            <a:r>
              <a:rPr lang="en-GB" sz="3600" b="1" cap="small" dirty="0">
                <a:latin typeface="Baskerville Old Face" panose="02020602080505020303" pitchFamily="18" charset="0"/>
              </a:rPr>
              <a:t>?</a:t>
            </a:r>
            <a:br>
              <a:rPr lang="en-GB" sz="3600" b="1" cap="small" dirty="0">
                <a:latin typeface="Baskerville Old Face" panose="02020602080505020303" pitchFamily="18" charset="0"/>
              </a:rPr>
            </a:br>
            <a:endParaRPr lang="en-GB" sz="2800" b="1" cap="small" dirty="0">
              <a:latin typeface="Baskerville Old Face" panose="02020602080505020303" pitchFamily="18" charset="0"/>
            </a:endParaRPr>
          </a:p>
          <a:p>
            <a:pPr algn="ctr"/>
            <a:endParaRPr lang="en-GB" sz="2800" b="1" cap="small" dirty="0">
              <a:latin typeface="Baskerville Old Face" panose="02020602080505020303" pitchFamily="18" charset="0"/>
            </a:endParaRPr>
          </a:p>
          <a:p>
            <a:pPr algn="ctr"/>
            <a:r>
              <a:rPr lang="en-GB" sz="2000" b="1" cap="small" dirty="0">
                <a:latin typeface="Baskerville Old Face" panose="02020602080505020303" pitchFamily="18" charset="0"/>
              </a:rPr>
              <a:t>September 2016,  EKSTU, Kazakhstan</a:t>
            </a:r>
          </a:p>
          <a:p>
            <a:pPr algn="ctr"/>
            <a:endParaRPr lang="en-GB" sz="1200" cap="small" dirty="0">
              <a:latin typeface="Baskerville Old Face" panose="02020602080505020303" pitchFamily="18" charset="0"/>
            </a:endParaRPr>
          </a:p>
          <a:p>
            <a:pPr algn="ctr"/>
            <a:r>
              <a:rPr lang="en-GB" sz="2800" b="1" cap="small" dirty="0">
                <a:latin typeface="Baskerville Old Face" panose="02020602080505020303" pitchFamily="18" charset="0"/>
              </a:rPr>
              <a:t>Liam Hardy</a:t>
            </a:r>
            <a:r>
              <a:rPr lang="en-GB" sz="2800" cap="small" dirty="0">
                <a:latin typeface="Baskerville Old Face" panose="02020602080505020303" pitchFamily="18" charset="0"/>
              </a:rPr>
              <a:t/>
            </a:r>
            <a:br>
              <a:rPr lang="en-GB" sz="2800" cap="small" dirty="0">
                <a:latin typeface="Baskerville Old Face" panose="02020602080505020303" pitchFamily="18" charset="0"/>
              </a:rPr>
            </a:br>
            <a:r>
              <a:rPr lang="en-GB" sz="2400" cap="small" dirty="0">
                <a:latin typeface="Baskerville Old Face" panose="02020602080505020303" pitchFamily="18" charset="0"/>
              </a:rPr>
              <a:t>L.Hardy2@Brighton.ac.uk</a:t>
            </a:r>
            <a:endParaRPr lang="en-GB" sz="2400" dirty="0">
              <a:latin typeface="Baskerville Old Face" panose="02020602080505020303" pitchFamily="18" charset="0"/>
            </a:endParaRPr>
          </a:p>
          <a:p>
            <a:pPr algn="ctr"/>
            <a:r>
              <a:rPr lang="en-GB" sz="2400" dirty="0">
                <a:latin typeface="Baskerville Old Face" panose="02020602080505020303" pitchFamily="18" charset="0"/>
              </a:rPr>
              <a:t> </a:t>
            </a:r>
          </a:p>
        </p:txBody>
      </p:sp>
      <p:pic>
        <p:nvPicPr>
          <p:cNvPr id="15" name="Picture 2" descr="http://ceresinternational.org/pics/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90" y="6165304"/>
            <a:ext cx="1734786" cy="53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mdsg.org.uk/wp-content/themes/mdsg/assets/img/mdsg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748" y="5701180"/>
            <a:ext cx="9177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www.marketest.co.uk/admin/marketest/uploads/logos/brighton%20un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74" y="50158"/>
            <a:ext cx="3369524" cy="85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SOS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0"/>
          <a:stretch/>
        </p:blipFill>
        <p:spPr bwMode="auto">
          <a:xfrm>
            <a:off x="3575721" y="6184478"/>
            <a:ext cx="2087467" cy="59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NER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6093297"/>
            <a:ext cx="1992490" cy="7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74" y="6139690"/>
            <a:ext cx="1868730" cy="6416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824192" y="174948"/>
            <a:ext cx="2729042" cy="661764"/>
            <a:chOff x="3300866" y="1196752"/>
            <a:chExt cx="2729042" cy="661764"/>
          </a:xfrm>
        </p:grpSpPr>
        <p:pic>
          <p:nvPicPr>
            <p:cNvPr id="16" name="Picture 15" descr="United Kingdom and Kazakhstan flags.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866" y="1224047"/>
              <a:ext cx="523303" cy="634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" descr="http://www.newtonfund.ac.uk/nf/includes/themes/MasterSite/images/logo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557" y="1196752"/>
              <a:ext cx="2132351" cy="661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1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184" y="1600200"/>
            <a:ext cx="8435280" cy="492514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63km2 nepheline-</a:t>
            </a:r>
            <a:r>
              <a:rPr lang="en-GB" dirty="0" err="1" smtClean="0">
                <a:latin typeface="Trebuchet MS" panose="020B0603020202020204" pitchFamily="34" charset="0"/>
              </a:rPr>
              <a:t>syenite</a:t>
            </a:r>
            <a:r>
              <a:rPr lang="en-GB" dirty="0" smtClean="0">
                <a:latin typeface="Trebuchet MS" panose="020B0603020202020204" pitchFamily="34" charset="0"/>
              </a:rPr>
              <a:t> (</a:t>
            </a:r>
            <a:r>
              <a:rPr lang="en-GB" dirty="0" err="1" smtClean="0">
                <a:latin typeface="Trebuchet MS" panose="020B0603020202020204" pitchFamily="34" charset="0"/>
              </a:rPr>
              <a:t>Foyaite</a:t>
            </a:r>
            <a:r>
              <a:rPr lang="en-GB" dirty="0" smtClean="0">
                <a:latin typeface="Trebuchet MS" panose="020B0603020202020204" pitchFamily="34" charset="0"/>
              </a:rPr>
              <a:t>) laccolith</a:t>
            </a:r>
          </a:p>
          <a:p>
            <a:pPr marL="0" indent="0">
              <a:buNone/>
            </a:pPr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 err="1" smtClean="0">
                <a:latin typeface="Trebuchet MS" panose="020B0603020202020204" pitchFamily="34" charset="0"/>
              </a:rPr>
              <a:t>Pedogenetic</a:t>
            </a:r>
            <a:r>
              <a:rPr lang="en-GB" dirty="0" smtClean="0">
                <a:latin typeface="Trebuchet MS" panose="020B0603020202020204" pitchFamily="34" charset="0"/>
              </a:rPr>
              <a:t> cover variable - &gt;10cm ~ &lt;35m</a:t>
            </a:r>
          </a:p>
          <a:p>
            <a:pPr marL="0" indent="0">
              <a:buNone/>
            </a:pPr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Trebuchet MS" panose="020B0603020202020204" pitchFamily="34" charset="0"/>
              </a:rPr>
              <a:t>Y values of &lt;160ppm in clay zones &amp; some 780ppm in other formations. 10-20% recoverable </a:t>
            </a:r>
            <a:r>
              <a:rPr lang="en-GB" i="1" dirty="0" smtClean="0">
                <a:latin typeface="Trebuchet MS" panose="020B0603020202020204" pitchFamily="34" charset="0"/>
              </a:rPr>
              <a:t>at this stage…</a:t>
            </a:r>
          </a:p>
          <a:p>
            <a:pPr marL="0" indent="0">
              <a:buNone/>
            </a:pPr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Trebuchet MS" panose="020B0603020202020204" pitchFamily="34" charset="0"/>
              </a:rPr>
              <a:t>So far:</a:t>
            </a:r>
            <a:endParaRPr lang="en-GB" dirty="0">
              <a:latin typeface="Trebuchet MS" panose="020B0603020202020204" pitchFamily="34" charset="0"/>
            </a:endParaRPr>
          </a:p>
          <a:p>
            <a:pPr lvl="4"/>
            <a:r>
              <a:rPr lang="en-GB" dirty="0" smtClean="0">
                <a:latin typeface="Trebuchet MS" panose="020B0603020202020204" pitchFamily="34" charset="0"/>
              </a:rPr>
              <a:t>Mapping of soil cover and bedrock in HD</a:t>
            </a:r>
          </a:p>
          <a:p>
            <a:pPr lvl="4"/>
            <a:r>
              <a:rPr lang="en-GB" dirty="0" smtClean="0">
                <a:latin typeface="Trebuchet MS" panose="020B0603020202020204" pitchFamily="34" charset="0"/>
              </a:rPr>
              <a:t>XRD analysis of bulk soil, bedrock and clay separates</a:t>
            </a:r>
          </a:p>
          <a:p>
            <a:pPr lvl="4"/>
            <a:r>
              <a:rPr lang="en-GB" dirty="0">
                <a:latin typeface="Trebuchet MS" panose="020B0603020202020204" pitchFamily="34" charset="0"/>
              </a:rPr>
              <a:t>Sequential leaching of profiles (after </a:t>
            </a:r>
            <a:r>
              <a:rPr lang="en-GB" dirty="0" err="1">
                <a:latin typeface="Trebuchet MS" panose="020B0603020202020204" pitchFamily="34" charset="0"/>
              </a:rPr>
              <a:t>Sanematsu</a:t>
            </a:r>
            <a:r>
              <a:rPr lang="en-GB" dirty="0">
                <a:latin typeface="Trebuchet MS" panose="020B0603020202020204" pitchFamily="34" charset="0"/>
              </a:rPr>
              <a:t> &amp; </a:t>
            </a:r>
            <a:r>
              <a:rPr lang="en-GB" dirty="0" err="1">
                <a:latin typeface="Trebuchet MS" panose="020B0603020202020204" pitchFamily="34" charset="0"/>
              </a:rPr>
              <a:t>Moldoveanu</a:t>
            </a:r>
            <a:r>
              <a:rPr lang="en-GB" dirty="0" smtClean="0">
                <a:latin typeface="Trebuchet MS" panose="020B0603020202020204" pitchFamily="34" charset="0"/>
              </a:rPr>
              <a:t>)</a:t>
            </a:r>
          </a:p>
          <a:p>
            <a:pPr lvl="4"/>
            <a:r>
              <a:rPr lang="en-GB" dirty="0">
                <a:latin typeface="Trebuchet MS" panose="020B0603020202020204" pitchFamily="34" charset="0"/>
              </a:rPr>
              <a:t>P</a:t>
            </a:r>
            <a:r>
              <a:rPr lang="en-GB" dirty="0" smtClean="0">
                <a:latin typeface="Trebuchet MS" panose="020B0603020202020204" pitchFamily="34" charset="0"/>
              </a:rPr>
              <a:t>arallel tests on profiles from Longnan Province (China), Mt. Vulture (Italy), </a:t>
            </a:r>
            <a:r>
              <a:rPr lang="en-GB" dirty="0" err="1" smtClean="0">
                <a:latin typeface="Trebuchet MS" panose="020B0603020202020204" pitchFamily="34" charset="0"/>
              </a:rPr>
              <a:t>Yarpuz</a:t>
            </a:r>
            <a:r>
              <a:rPr lang="en-GB" dirty="0" smtClean="0">
                <a:latin typeface="Trebuchet MS" panose="020B0603020202020204" pitchFamily="34" charset="0"/>
              </a:rPr>
              <a:t> (Turkey).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Trebuchet MS" panose="020B0603020202020204" pitchFamily="34" charset="0"/>
              </a:rPr>
              <a:t>Serra de Monchique, Portugal</a:t>
            </a:r>
            <a:endParaRPr lang="en-GB" u="sng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"/>
          <a:stretch/>
        </p:blipFill>
        <p:spPr>
          <a:xfrm>
            <a:off x="4069259" y="1081"/>
            <a:ext cx="6598742" cy="41764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30896" y="3096344"/>
            <a:ext cx="3573016" cy="3573016"/>
            <a:chOff x="206896" y="3096344"/>
            <a:chExt cx="3573016" cy="35730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96" y="3096344"/>
              <a:ext cx="3573016" cy="357301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23528" y="3616559"/>
              <a:ext cx="144016" cy="53252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536" y="3717032"/>
              <a:ext cx="586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1cm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941" y="1523246"/>
            <a:ext cx="8410051" cy="36550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933450"/>
            <a:ext cx="57912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801" y="5373216"/>
            <a:ext cx="6372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30-50ppm of Y, Nb, Zr is seasonally mobile within the profile. Concentrating within mottled clays in dry season and c.1.5m above at the </a:t>
            </a:r>
            <a:r>
              <a:rPr lang="en-GB" dirty="0" err="1"/>
              <a:t>oxisol</a:t>
            </a:r>
            <a:r>
              <a:rPr lang="en-GB" dirty="0"/>
              <a:t> to-clay contact during wet season.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Nb &amp; Zr leached/</a:t>
            </a:r>
            <a:r>
              <a:rPr lang="en-GB" dirty="0" err="1"/>
              <a:t>unweathered</a:t>
            </a:r>
            <a:r>
              <a:rPr lang="en-GB" dirty="0"/>
              <a:t> in detrital grains at surface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88640"/>
            <a:ext cx="2321784" cy="6408712"/>
          </a:xfrm>
          <a:prstGeom prst="rect">
            <a:avLst/>
          </a:prstGeom>
        </p:spPr>
      </p:pic>
      <p:graphicFrame>
        <p:nvGraphicFramePr>
          <p:cNvPr id="13" name="Chart 12"/>
          <p:cNvGraphicFramePr/>
          <p:nvPr>
            <p:extLst/>
          </p:nvPr>
        </p:nvGraphicFramePr>
        <p:xfrm>
          <a:off x="4367808" y="188640"/>
          <a:ext cx="609155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775520" y="188640"/>
          <a:ext cx="4542364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/>
          </p:nvPr>
        </p:nvGraphicFramePr>
        <p:xfrm>
          <a:off x="6384032" y="163721"/>
          <a:ext cx="400331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3215680" y="2524371"/>
          <a:ext cx="5731510" cy="283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4698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8" grpId="0">
        <p:bldAsOne/>
      </p:bldGraphic>
      <p:bldGraphic spid="8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10" y="121980"/>
            <a:ext cx="3973359" cy="3096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6055" y="3356993"/>
            <a:ext cx="7344816" cy="3235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1" y="116633"/>
            <a:ext cx="3973359" cy="31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469228"/>
            <a:ext cx="3360040" cy="4480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3512" y="18864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So, is this a live, here and now, visibly forming ion-adsorption HREE deposit?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Maybe.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0"/>
          <a:stretch/>
        </p:blipFill>
        <p:spPr>
          <a:xfrm>
            <a:off x="2135560" y="1469228"/>
            <a:ext cx="4608512" cy="44800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9" y="1268761"/>
            <a:ext cx="7185031" cy="538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7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ceresinternational.org/pics/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2564904"/>
            <a:ext cx="1734786" cy="53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53727" y="44625"/>
            <a:ext cx="6624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Brighton University has a brand new geochemical laboratory and a great team of researchers, we welcome collaborations and further discussions regarding resource scarcity, mining and sustainable exploration in Kazakhstan.</a:t>
            </a:r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Thank you to everybody who has been involved with organising and funding this fantastic workshop, I hope it brings many great opportunities to all involved and to development in Britain &amp; Kazakhstan.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87488" y="5746612"/>
            <a:ext cx="47160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cap="small" dirty="0">
                <a:latin typeface="Baskerville Old Face" panose="02020602080505020303" pitchFamily="18" charset="0"/>
              </a:rPr>
              <a:t>Liam Hardy</a:t>
            </a:r>
            <a:r>
              <a:rPr lang="en-GB" sz="2400" cap="small" dirty="0">
                <a:latin typeface="Baskerville Old Face" panose="02020602080505020303" pitchFamily="18" charset="0"/>
              </a:rPr>
              <a:t/>
            </a:r>
            <a:br>
              <a:rPr lang="en-GB" sz="2400" cap="small" dirty="0">
                <a:latin typeface="Baskerville Old Face" panose="02020602080505020303" pitchFamily="18" charset="0"/>
              </a:rPr>
            </a:br>
            <a:r>
              <a:rPr lang="en-GB" sz="2400" cap="small" dirty="0">
                <a:latin typeface="Baskerville Old Face" panose="02020602080505020303" pitchFamily="18" charset="0"/>
              </a:rPr>
              <a:t>University of Brighton</a:t>
            </a:r>
            <a:br>
              <a:rPr lang="en-GB" sz="2400" cap="small" dirty="0">
                <a:latin typeface="Baskerville Old Face" panose="02020602080505020303" pitchFamily="18" charset="0"/>
              </a:rPr>
            </a:br>
            <a:r>
              <a:rPr lang="en-GB" sz="2000" cap="small" dirty="0">
                <a:latin typeface="Baskerville Old Face" panose="02020602080505020303" pitchFamily="18" charset="0"/>
              </a:rPr>
              <a:t>L.Hardy2@Brighton.ac.uk</a:t>
            </a:r>
            <a:endParaRPr lang="en-GB" sz="2000" dirty="0">
              <a:latin typeface="Baskerville Old Face" panose="02020602080505020303" pitchFamily="18" charset="0"/>
            </a:endParaRPr>
          </a:p>
        </p:txBody>
      </p:sp>
      <p:pic>
        <p:nvPicPr>
          <p:cNvPr id="20" name="Picture 19" descr="United Kingdom and Kazakhstan flags.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688" y="101884"/>
            <a:ext cx="1190625" cy="123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http://mdsg.org.uk/wp-content/themes/mdsg/assets/img/mdsg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412776"/>
            <a:ext cx="9177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www.marketest.co.uk/admin/marketest/uploads/logos/brighton%20un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5740160"/>
            <a:ext cx="4211960" cy="10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SOS log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0"/>
          <a:stretch/>
        </p:blipFill>
        <p:spPr bwMode="auto">
          <a:xfrm>
            <a:off x="8400256" y="5763700"/>
            <a:ext cx="2160240" cy="61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NERC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020232"/>
            <a:ext cx="2105980" cy="77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212976"/>
            <a:ext cx="2160240" cy="741698"/>
          </a:xfrm>
          <a:prstGeom prst="rect">
            <a:avLst/>
          </a:prstGeom>
        </p:spPr>
      </p:pic>
      <p:pic>
        <p:nvPicPr>
          <p:cNvPr id="27" name="Picture 2" descr="http://www.newtonfund.ac.uk/nf/includes/themes/MasterSite/images/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4903440"/>
            <a:ext cx="2209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9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271</Words>
  <Application>Microsoft Office PowerPoint</Application>
  <PresentationFormat>Widescreen</PresentationFormat>
  <Paragraphs>43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Baskerville Old Face</vt:lpstr>
      <vt:lpstr>Calibri</vt:lpstr>
      <vt:lpstr>Calibri Light</vt:lpstr>
      <vt:lpstr>Trebuchet MS</vt:lpstr>
      <vt:lpstr>Office Theme</vt:lpstr>
      <vt:lpstr>PowerPoint Presentation</vt:lpstr>
      <vt:lpstr>Serra de Monchique, Portugal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Skynet1</dc:creator>
  <cp:lastModifiedBy>Skynet1</cp:lastModifiedBy>
  <cp:revision>3</cp:revision>
  <dcterms:created xsi:type="dcterms:W3CDTF">2016-09-08T04:09:21Z</dcterms:created>
  <dcterms:modified xsi:type="dcterms:W3CDTF">2016-09-08T08:22:18Z</dcterms:modified>
</cp:coreProperties>
</file>